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9" r:id="rId3"/>
    <p:sldId id="358" r:id="rId4"/>
    <p:sldId id="260" r:id="rId5"/>
    <p:sldId id="261" r:id="rId6"/>
    <p:sldId id="359" r:id="rId7"/>
    <p:sldId id="262" r:id="rId8"/>
    <p:sldId id="352" r:id="rId9"/>
    <p:sldId id="263" r:id="rId10"/>
    <p:sldId id="360" r:id="rId11"/>
    <p:sldId id="362" r:id="rId12"/>
    <p:sldId id="363" r:id="rId13"/>
    <p:sldId id="364" r:id="rId14"/>
    <p:sldId id="372" r:id="rId15"/>
    <p:sldId id="365" r:id="rId16"/>
    <p:sldId id="366" r:id="rId17"/>
    <p:sldId id="368" r:id="rId18"/>
    <p:sldId id="369" r:id="rId19"/>
    <p:sldId id="370" r:id="rId20"/>
    <p:sldId id="371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5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9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F0E-BEB6-EA48-B651-8B80B020ED75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7D7AF-1A14-834E-A82E-0B2C1C7FA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9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95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87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7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7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14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84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38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43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5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14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9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66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30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10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8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3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8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56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29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40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6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5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83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1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7D7AF-1A14-834E-A82E-0B2C1C7FA1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D80-94DB-7F4F-9E45-8E9F42B2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7A21C-71B4-C34F-BF23-2CB179CF5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403-3432-A146-B7AF-E1A0B07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0BF6-AA2A-DE45-A2AF-1CA6964CC6E6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FF7C5-D627-EA44-9D8C-9D73B061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1282A-5C44-8546-B947-3739714C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5C6-66A8-5E4C-B004-B55788C1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417B3-EDE1-8141-9643-6E26107AF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C4594-9624-414D-8F8E-A9D960E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BD9D-2EF8-AA46-A88D-7F29EE2B79CD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F046-3DF2-EF41-9156-B8B4193C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ECDA-E819-3641-98C4-E8F086DE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21821-9CC1-1142-8008-0B5E224E8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78E7F-5873-F946-A06D-31E19B3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BD8-6E62-574C-98AC-39F5939D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AE220-9607-E14F-93BA-ACB82826DCB3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4DEC7-CA33-C242-9513-AAFB52A2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40F80-50A6-6349-9307-BE7ECFD0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96B1-0510-704F-BE60-ED3BBBE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0ABD-F3E4-6C4B-B9C4-8CE81477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9201-0D5A-F340-B641-5D808E9D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E2D26-3F9A-E14B-82C2-F59323BA0F60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9558F-879B-E04C-B223-8D8962D9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0AE89-8582-B64E-A6BD-C61E3BAF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4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FD5-39D1-DF42-884B-DEC9C49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95D03-9490-2E49-A5AE-E684504E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70EA9-FED7-6E40-80AD-BD214BBC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2A24-D189-444E-8740-E52BA0B0DB5B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08D35-5FA3-4A42-9C3C-BE535556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A54D-5A95-5C4E-AD42-0FD56E92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4E9-1314-9842-9A42-35FA7689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E073-9DD3-7748-ACE8-C8A02EE27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43BD1-4D19-F44A-9AB7-8E0FF1D28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49355-FC8C-A241-A54E-A228B3F80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5690-F144-194A-9E73-74FA897FF0B7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469B6-79F0-4841-9168-70B5CFA9B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470A-8DF8-9147-B67B-79DB1574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1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2095-0064-AD48-8E0A-8E58C99F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CF12-7DD7-6849-AF44-9FB9C0FA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64AF4-05D4-2347-9B4E-5D060498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380CC-1937-FB4D-833A-E65D53E1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726-8702-9741-828B-2D78402E2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290F7-0F39-D143-9001-C7671CC6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58EBB-5742-7D45-9A98-88F5BBCCAA86}" type="datetime1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964E-CA32-614A-8608-ABCEEDD23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537F-5A73-6A44-B7EC-3E2DAE90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905F-102E-4E42-8E3D-5D742E16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9B53A-0A52-E34B-AA2F-D72820F0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E4EF-4AB7-284F-8E06-F261B78A6C58}" type="datetime1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56C2E-44C6-4344-9DA4-8E3FF7C8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9A4D-F3FE-FB43-B7A5-C6E9188D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BF12-E4A8-804B-8B18-2CEFCF26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D1B1-5A3B-754C-AD70-9F66832C0445}" type="datetime1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3356D-FD96-944D-A050-608F619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A2C3-AC8F-E54D-AB88-24D9127F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E84D-F9E2-4043-928C-3A7BCDF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62C-EBAC-2B4D-9D66-1CCA08C62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0765-AC88-E94A-BF8F-8A0BB977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932B2-3C4A-A24B-A000-C2200FD1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3999-7A5C-7D4E-97B0-CF7C5EAE6637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E6FAF-E975-AF4A-9D65-62C191F1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937A-267E-0C4C-B8A7-3F2BF0B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1D5-48DE-D147-A1F8-DA1D978D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B91C3-3585-9B41-9C89-96FE20276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BE68-4F98-A04D-8A74-1996D0DE1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4D99-47EC-4F4A-AB53-B2F6A644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B7B-2F9A-BB4A-A375-1C20B1FB05BD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62EB-C52C-004B-9D08-7B6F4A0F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5A5-19C4-FE45-9995-A695A2D0C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BF05-A44F-3545-9B2C-C8DF67F2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7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hankcs/HanLP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F70D1-529E-344E-8253-455B4F31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FC6AE-26EE-8246-A186-AB3CD74C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66DA-1976-CB48-849E-EDD4BC419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EED93-12C4-6149-A6D5-F96AC552038D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AA94B-2A31-8D45-A0BB-8287569AF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BF05-A44F-3545-9B2C-C8DF67F2509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216FB-6A12-4C49-9FB4-2CD4160DF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</a:t>
            </a:r>
            <a:r>
              <a:rPr lang="zh-CN" alt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自然语言处理入门</a:t>
            </a: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》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mSun" panose="02010600030101010101" pitchFamily="2" charset="-122"/>
          <a:ea typeface="SimSu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hankcs/HanLP" TargetMode="Externa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kcs/HanL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github.com/hankcs/HanL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第十章 文本聚类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10.1 </a:t>
            </a:r>
            <a:r>
              <a:rPr lang="zh-CN" altLang="en-US" b="1" dirty="0"/>
              <a:t>概述</a:t>
            </a:r>
            <a:endParaRPr lang="en-US" altLang="zh-CN" b="1" dirty="0"/>
          </a:p>
          <a:p>
            <a:r>
              <a:rPr lang="en-US" b="1" dirty="0"/>
              <a:t>10.2 </a:t>
            </a:r>
            <a:r>
              <a:rPr lang="zh-CN" altLang="en-US" b="1" dirty="0"/>
              <a:t>文档的特征提取</a:t>
            </a:r>
            <a:endParaRPr lang="en-US" b="1" dirty="0"/>
          </a:p>
          <a:p>
            <a:r>
              <a:rPr lang="en-US" b="1" dirty="0"/>
              <a:t>10.3 </a:t>
            </a:r>
            <a:r>
              <a:rPr lang="en-US" b="1" i="1" dirty="0"/>
              <a:t>k</a:t>
            </a:r>
            <a:r>
              <a:rPr lang="zh-CN" altLang="en-US" b="1" dirty="0"/>
              <a:t>均值算法</a:t>
            </a:r>
            <a:endParaRPr lang="en-US" b="1" dirty="0"/>
          </a:p>
          <a:p>
            <a:r>
              <a:rPr lang="en-US" b="1" dirty="0"/>
              <a:t>10.4 </a:t>
            </a:r>
            <a:r>
              <a:rPr lang="zh-CN" altLang="en-US" b="1" dirty="0"/>
              <a:t>重复二分聚类算法</a:t>
            </a:r>
            <a:endParaRPr lang="en-US" b="1" dirty="0"/>
          </a:p>
          <a:p>
            <a:r>
              <a:rPr lang="en-US" b="1" dirty="0"/>
              <a:t>10.5 </a:t>
            </a:r>
            <a:r>
              <a:rPr lang="zh-CN" altLang="en-US" b="1" dirty="0"/>
              <a:t>标准化评测</a:t>
            </a:r>
            <a:endParaRPr lang="en-US" b="1" dirty="0"/>
          </a:p>
          <a:p>
            <a:r>
              <a:rPr lang="en-US" b="1" dirty="0"/>
              <a:t>10.6 </a:t>
            </a:r>
            <a:r>
              <a:rPr lang="zh-CN" altLang="en-US" b="1" dirty="0"/>
              <a:t>总结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6679E1A2-B3F9-CD45-8159-7FE82F2846F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6019800" y="1027906"/>
            <a:ext cx="5334000" cy="47009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9168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 </a:t>
            </a:r>
            <a:r>
              <a:rPr lang="en-US" b="1" i="1" dirty="0"/>
              <a:t>k</a:t>
            </a:r>
            <a:r>
              <a:rPr lang="zh-CN" altLang="en-US" b="1" dirty="0"/>
              <a:t>均值算法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简单实用的聚类算法</a:t>
            </a:r>
            <a:r>
              <a:rPr lang="en-US" i="1" dirty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均值算法（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由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Stuart Lloyd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于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1957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年提出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i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均值算法所解决的问题，给定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以及一个整数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，要求找出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以及各自的质心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，使得下式最小：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err="1"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是向量与质心的欧拉距离</a:t>
                </a:r>
                <a:r>
                  <a:rPr lang="en-US" dirty="0"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Euclidean</m:t>
                        </m:r>
                      </m:sub>
                    </m:sSub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称作聚类的</a:t>
                </a:r>
                <a:r>
                  <a:rPr lang="en-US" b="1" dirty="0" err="1">
                    <a:cs typeface="Times New Roman" panose="02020603050405020304" pitchFamily="18" charset="0"/>
                  </a:rPr>
                  <a:t>准则函数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criterion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function</a:t>
                </a:r>
                <a:r>
                  <a:rPr lang="en-US" dirty="0">
                    <a:cs typeface="Times New Roman" panose="02020603050405020304" pitchFamily="18" charset="0"/>
                  </a:rPr>
                  <a:t>）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4" r="-4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60307-0618-554B-821B-34B986DF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650" y="3302794"/>
            <a:ext cx="8140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1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err="1">
                    <a:cs typeface="Times New Roman" panose="02020603050405020304" pitchFamily="18" charset="0"/>
                  </a:rPr>
                  <a:t>而质心的计算就是簇内数据点的几何平均</a:t>
                </a:r>
                <a:r>
                  <a:rPr lang="en-US" dirty="0">
                    <a:cs typeface="Times New Roman" panose="02020603050405020304" pitchFamily="18" charset="0"/>
                  </a:rPr>
                  <a:t>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grow m:val="on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mr>
                            </m:m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(10.2)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err="1">
                    <a:cs typeface="Times New Roman" panose="02020603050405020304" pitchFamily="18" charset="0"/>
                  </a:rPr>
                  <a:t>其中</a:t>
                </a:r>
                <a:r>
                  <a:rPr lang="en-US" dirty="0"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是簇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内所有向量之和，称作</a:t>
                </a:r>
                <a:r>
                  <a:rPr lang="en-US" b="1" dirty="0" err="1">
                    <a:cs typeface="Times New Roman" panose="02020603050405020304" pitchFamily="18" charset="0"/>
                  </a:rPr>
                  <a:t>合成向量</a:t>
                </a:r>
                <a:r>
                  <a:rPr lang="en-US" dirty="0" err="1">
                    <a:cs typeface="Times New Roman" panose="02020603050405020304" pitchFamily="18" charset="0"/>
                  </a:rPr>
                  <a:t>（</a:t>
                </a:r>
                <a:r>
                  <a:rPr lang="en-US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composite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 vector</a:t>
                </a:r>
                <a:r>
                  <a:rPr lang="en-US" dirty="0">
                    <a:cs typeface="Times New Roman" panose="02020603050405020304" pitchFamily="18" charset="0"/>
                  </a:rPr>
                  <a:t>）。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28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err="1">
                    <a:cs typeface="Times New Roman" panose="02020603050405020304" pitchFamily="18" charset="0"/>
                  </a:rPr>
                  <a:t>生成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 err="1">
                    <a:cs typeface="Times New Roman" panose="02020603050405020304" pitchFamily="18" charset="0"/>
                  </a:rPr>
                  <a:t>个簇的</a:t>
                </a:r>
                <a:r>
                  <a:rPr lang="en-US" i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</a:t>
                </a:r>
                <a:r>
                  <a:rPr lang="en-US" dirty="0" err="1">
                    <a:cs typeface="Times New Roman" panose="02020603050405020304" pitchFamily="18" charset="0"/>
                  </a:rPr>
                  <a:t>算法是一种迭代式的算法，每次迭代都在上一步的基础上优化聚类结果。其步骤如下</a:t>
                </a:r>
                <a:r>
                  <a:rPr lang="en-US" dirty="0">
                    <a:cs typeface="Times New Roman" panose="02020603050405020304" pitchFamily="18" charset="0"/>
                  </a:rPr>
                  <a:t>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选取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个点作为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个簇的初始质心；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将所有点分别分配给最近的质心所在的簇；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重新计算每个簇的质心；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和步骤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3)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直到质心不再发生变化。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无法保证收敛到全局最优，但能够有效地收敛到一个局部最优点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2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92EC84-AF7F-C347-AA4E-5044A78C4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2712" y="1398080"/>
            <a:ext cx="6292074" cy="49582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60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10.3.2 </a:t>
            </a:r>
            <a:r>
              <a:rPr lang="zh-CN" altLang="en-US" b="1" dirty="0"/>
              <a:t>初始质心的选取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先随机选择第一个数据点作为质心</a:t>
                </a:r>
                <a:endParaRPr lang="en-US" altLang="zh-CN" dirty="0"/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维护每个点到最近质心的距离的平方，作为一个映射数组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随机取准则函数值的一部分记作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。遍历剩下的所有数据点，若该点到最近质心的距离的平方小于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𝛥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，则选取该点添加到质心列表，同时更新准则函数与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如此循环多次，直至凑足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个初始质心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1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10.3.3 </a:t>
            </a:r>
            <a:r>
              <a:rPr lang="zh-CN" altLang="en-US" b="1" dirty="0"/>
              <a:t>更快的准则函数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基于余弦距离的准则函数：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maximize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将向量夹角计算公式代入，该准则函数变换为：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80"/>
                  </a:spcBef>
                  <a:spcAft>
                    <a:spcPts val="18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1345" b="-2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4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10.3.3 </a:t>
            </a:r>
            <a:r>
              <a:rPr lang="zh-CN" altLang="en-US" b="1" dirty="0"/>
              <a:t>更快的准则函数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将式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(10.2)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代入，上式变换为：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ℐ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(10.4</m:t>
                      </m:r>
                      <m:r>
                        <a:rPr lang="en-US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/>
                  <a:t>余弦准则函数等于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个簇各自合成向量的长度之和</a:t>
                </a:r>
                <a:r>
                  <a:rPr lang="en-US" dirty="0">
                    <a:effectLst/>
                  </a:rPr>
                  <a:t> 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051" t="-2017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5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10.3.3 </a:t>
            </a:r>
            <a:r>
              <a:rPr lang="zh-CN" altLang="en-US" b="1" dirty="0"/>
              <a:t>更快的准则函数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基于新准则函数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i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均值变种算法的流程如下：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选取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个点作为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个簇的初始质心；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将所有点分别分配给最近的质心所在的簇；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对每个点，计算将其移入另一个簇时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的增大量，找出最大增大量，并完成移动；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3)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直到达到最大迭代次数，或簇的划分不再变化。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41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10.3.4 </a:t>
            </a:r>
            <a:r>
              <a:rPr lang="zh-CN" altLang="en-US" b="1" dirty="0"/>
              <a:t>实现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3200" dirty="0" err="1">
                <a:cs typeface="Times New Roman" panose="02020603050405020304" pitchFamily="18" charset="0"/>
              </a:rPr>
              <a:t>创建</a:t>
            </a:r>
            <a:r>
              <a:rPr lang="en-US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ClusterAnalyzer</a:t>
            </a:r>
            <a:r>
              <a:rPr lang="en-US" sz="3200" dirty="0" err="1">
                <a:cs typeface="Times New Roman" panose="02020603050405020304" pitchFamily="18" charset="0"/>
              </a:rPr>
              <a:t>对象，并向其加入文档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0FB6AE-BD57-1049-A3E2-2F536A8D41EA}"/>
              </a:ext>
            </a:extLst>
          </p:cNvPr>
          <p:cNvSpPr/>
          <p:nvPr/>
        </p:nvSpPr>
        <p:spPr>
          <a:xfrm>
            <a:off x="914400" y="2431633"/>
            <a:ext cx="105965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ClusterAnalyzer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&lt;String&gt; analyzer = </a:t>
            </a:r>
            <a:r>
              <a:rPr lang="en-US" b="1" dirty="0">
                <a:solidFill>
                  <a:srgbClr val="00702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ClusterAnalyzer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&lt;String&gt;();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赵一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蓝调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钱二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张三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民谣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民谣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民谣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民谣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李四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爵士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金属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金属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舞曲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王五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流行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嘻哈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嘻哈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嘻哈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 err="1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analyzer.</a:t>
            </a:r>
            <a:r>
              <a:rPr lang="en-US" dirty="0" err="1">
                <a:solidFill>
                  <a:srgbClr val="06287E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addDocument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马六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古典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407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摇滚</a:t>
            </a:r>
            <a:r>
              <a:rPr lang="en-US" dirty="0">
                <a:solidFill>
                  <a:srgbClr val="4070A0"/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3641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10.1.1 </a:t>
            </a:r>
            <a:r>
              <a:rPr lang="zh-CN" altLang="en-US" b="1" dirty="0"/>
              <a:t>聚类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579F66-77CA-6241-879A-F8EF6F45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聚类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cluster analysis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）指的是将给定对象的集合划分为不同子集的过程</a:t>
            </a:r>
            <a:r>
              <a:rPr lang="en-US" dirty="0"/>
              <a:t> </a:t>
            </a:r>
          </a:p>
          <a:p>
            <a:pPr lvl="1"/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这些子集又被称为</a:t>
            </a: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簇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cluster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），一般没有交集</a:t>
            </a:r>
            <a:r>
              <a:rPr lang="en-US" dirty="0"/>
              <a:t> 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根据元素从属于集合的确定程度，聚类分为硬聚类和软聚类。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硬聚类（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hard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 clustering</a:t>
            </a:r>
            <a:r>
              <a:rPr lang="en-US" dirty="0">
                <a:cs typeface="Times New Roman" panose="02020603050405020304" pitchFamily="18" charset="0"/>
              </a:rPr>
              <a:t>）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</a:pPr>
            <a:r>
              <a:rPr lang="en-US" dirty="0" err="1">
                <a:cs typeface="Times New Roman" panose="02020603050405020304" pitchFamily="18" charset="0"/>
              </a:rPr>
              <a:t>软聚类（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soft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 clustering</a:t>
            </a:r>
            <a:r>
              <a:rPr lang="en-US" dirty="0">
                <a:cs typeface="Times New Roman" panose="02020603050405020304" pitchFamily="18" charset="0"/>
              </a:rPr>
              <a:t>）</a:t>
            </a:r>
            <a:endParaRPr lang="en-US" b="1" dirty="0"/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E234F63E-71E8-6F48-9B54-80EDCD3C16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668712" y="4770487"/>
            <a:ext cx="7488646" cy="15414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296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10.3.4 </a:t>
            </a:r>
            <a:r>
              <a:rPr lang="zh-CN" altLang="en-US" b="1" dirty="0"/>
              <a:t>实现</a:t>
            </a:r>
            <a:endParaRPr lang="en-US" b="1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797E57-1003-EE42-9B65-494B555D6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381678"/>
              </p:ext>
            </p:extLst>
          </p:nvPr>
        </p:nvGraphicFramePr>
        <p:xfrm>
          <a:off x="838200" y="3361214"/>
          <a:ext cx="10515600" cy="2133600"/>
        </p:xfrm>
        <a:graphic>
          <a:graphicData uri="http://schemas.openxmlformats.org/drawingml/2006/table">
            <a:tbl>
              <a:tblPr firstRow="1" firstCol="1" lastRow="1" lastCol="1"/>
              <a:tblGrid>
                <a:gridCol w="1051560">
                  <a:extLst>
                    <a:ext uri="{9D8B030D-6E8A-4147-A177-3AD203B41FA5}">
                      <a16:colId xmlns:a16="http://schemas.microsoft.com/office/drawing/2014/main" val="401946481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9714997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43478683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4384766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7665440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68562195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7612390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7582428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91932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47448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流行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蓝调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摇滚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爵士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舞曲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古典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民谣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金属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嘻哈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912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赵一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96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钱二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612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张三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56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李四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44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王五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445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马六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87963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154CF8-E0CF-424A-82F2-AC5394F06449}"/>
              </a:ext>
            </a:extLst>
          </p:cNvPr>
          <p:cNvSpPr/>
          <p:nvPr/>
        </p:nvSpPr>
        <p:spPr>
          <a:xfrm>
            <a:off x="4322403" y="2246967"/>
            <a:ext cx="328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10-1 </a:t>
            </a:r>
            <a:r>
              <a:rPr lang="zh-CN" altLang="en-US" b="1" dirty="0"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文本聚类中的词袋向量</a:t>
            </a:r>
            <a:endParaRPr lang="en-US" dirty="0"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40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 </a:t>
            </a:r>
            <a:r>
              <a:rPr lang="zh-CN" altLang="en-US" b="1" dirty="0"/>
              <a:t>重复二分聚类算法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dirty="0" err="1">
                <a:cs typeface="Times New Roman" panose="02020603050405020304" pitchFamily="18" charset="0"/>
              </a:rPr>
              <a:t>重复二分聚类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repeated bisection clustering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</a:t>
            </a:r>
            <a:r>
              <a:rPr lang="en-US" dirty="0" err="1">
                <a:cs typeface="Times New Roman" panose="02020603050405020304" pitchFamily="18" charset="0"/>
              </a:rPr>
              <a:t>是</a:t>
            </a:r>
            <a:r>
              <a:rPr lang="en-US" i="1" dirty="0" err="1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均值算法</a:t>
            </a:r>
            <a:r>
              <a:rPr lang="en-US" dirty="0" err="1">
                <a:cs typeface="Times New Roman" panose="02020603050405020304" pitchFamily="18" charset="0"/>
              </a:rPr>
              <a:t>的效率加强版，其名称中的</a:t>
            </a:r>
            <a:r>
              <a:rPr lang="en-US" dirty="0" err="1">
                <a:latin typeface="Cambria" panose="02040503050406030204" pitchFamily="18" charset="0"/>
                <a:cs typeface="Times New Roman" panose="02020603050405020304" pitchFamily="18" charset="0"/>
              </a:rPr>
              <a:t>bisection</a:t>
            </a:r>
            <a:r>
              <a:rPr lang="en-US" dirty="0" err="1">
                <a:cs typeface="Times New Roman" panose="02020603050405020304" pitchFamily="18" charset="0"/>
              </a:rPr>
              <a:t>是“二分”的意思，指的是反复对子集进行二分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挑选一个簇进行划分；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利用</a:t>
                </a:r>
                <a:r>
                  <a:rPr lang="en-US" i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均值算法将该簇划分为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个子集；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1)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，直到产生足够数量的簇。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10.4.1 </a:t>
            </a:r>
            <a:r>
              <a:rPr lang="zh-CN" altLang="en-US" b="1" dirty="0"/>
              <a:t>基本原理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815993" cy="4351338"/>
              </a:xfrm>
            </p:spPr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挑选一个簇进行划分；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利用</a:t>
                </a:r>
                <a:r>
                  <a:rPr lang="en-US" i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均值算法将该簇划分为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个子集；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+mj-lt"/>
                  <a:buAutoNum type="arabicParenR"/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重复步骤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1)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2)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，直到产生足够数量的簇。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815993" cy="4351338"/>
              </a:xfrm>
              <a:blipFill>
                <a:blip r:embed="rId3"/>
                <a:stretch>
                  <a:fillRect l="-2990" t="-3216" r="-10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E935B8F4-CF2F-DA46-B745-A1B2A75FDD7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6557107" y="988873"/>
            <a:ext cx="4497886" cy="53674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1189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10.4.2 </a:t>
            </a:r>
            <a:r>
              <a:rPr lang="zh-CN" altLang="en-US" b="1" dirty="0"/>
              <a:t>自动判断聚类个数</a:t>
            </a:r>
            <a:r>
              <a:rPr lang="en-US" b="1" i="1" dirty="0"/>
              <a:t>k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通过给准则函数的增幅设定阈值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来自动判断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此时算法的停止条件为，当一个簇的二分增幅小于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时不再对该簇进行划分，即认为这个簇已经达到最终状态，不可再分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当所有簇都不可再分时，算法终止，最终产生的聚类数量就不再需要人工指定了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10.4.3 </a:t>
            </a:r>
            <a:r>
              <a:rPr lang="en-US" b="1" dirty="0" err="1"/>
              <a:t>实现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dirty="0">
                <a:cs typeface="Times New Roman" panose="02020603050405020304" pitchFamily="18" charset="0"/>
              </a:rPr>
              <a:t>重复二分聚类算法的实现位于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com.hankcs.hanlp.mining.cluster.ClusterAnalyzer#repeatedBisection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4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10.5 </a:t>
            </a:r>
            <a:r>
              <a:rPr lang="zh-CN" altLang="en-US" b="1" dirty="0"/>
              <a:t>标准化评测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本节我们将介绍聚类任务的标准化评测手段，并且给出两种算法的分值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7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161420-10D6-8844-8D39-AC3972EC9F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­10.5.1 </a:t>
                </a:r>
                <a:r>
                  <a:rPr lang="en-US" b="1" i="1" dirty="0"/>
                  <a:t>P</a:t>
                </a:r>
                <a:r>
                  <a:rPr lang="zh-CN" altLang="en-US" b="1" dirty="0"/>
                  <a:t>、</a:t>
                </a:r>
                <a:r>
                  <a:rPr lang="en-US" b="1" i="1" dirty="0"/>
                  <a:t>R</a:t>
                </a:r>
                <a:r>
                  <a:rPr lang="zh-CN" altLang="en-US" b="1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/>
                  <a:t>值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161420-10D6-8844-8D39-AC3972EC9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将一些人工分好类别的文档去掉标签交给聚类分析器，统计结果中有多少同类别的文档属于同一个簇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给定簇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以及类别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，定义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中有多少类别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的文档，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为簇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中的文档总数，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为类别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中的文档总数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5"/>
              </a:rPr>
              <a:t>《</a:t>
            </a:r>
            <a:r>
              <a:rPr lang="zh-CN" altLang="en-US" dirty="0">
                <a:hlinkClick r:id="rId5"/>
              </a:rPr>
              <a:t>自然语言处理入门</a:t>
            </a:r>
            <a:r>
              <a:rPr lang="en-US" altLang="zh-CN" dirty="0">
                <a:hlinkClick r:id="rId5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AFF14-719E-5442-92DA-515696A65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502" y="3771968"/>
            <a:ext cx="4699784" cy="25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10.5 </a:t>
            </a:r>
            <a:r>
              <a:rPr lang="zh-CN" altLang="en-US" b="1" dirty="0"/>
              <a:t>标准化评测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综合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值是所有类目上分值的加权平均</a:t>
                </a:r>
                <a:endParaRPr lang="en-US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000"/>
                  </a:spcAft>
                </a:pP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63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10.5.2 </a:t>
            </a:r>
            <a:r>
              <a:rPr lang="zh-CN" altLang="en-US" b="1" dirty="0"/>
              <a:t>语料库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搜狗实验室提供的文本分类语料的一个子集</a:t>
                </a:r>
                <a:r>
                  <a:rPr lang="en-US" dirty="0">
                    <a:cs typeface="Times New Roman" panose="02020603050405020304" pitchFamily="18" charset="0"/>
                  </a:rPr>
                  <a:t>“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搜狗文本分类语料库迷你版</a:t>
                </a:r>
                <a:r>
                  <a:rPr lang="en-US" dirty="0">
                    <a:cs typeface="Times New Roman" panose="02020603050405020304" pitchFamily="18" charset="0"/>
                  </a:rPr>
                  <a:t>”</a:t>
                </a:r>
              </a:p>
              <a:p>
                <a:pPr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分为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个类目，每个类目下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1000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篇文章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C35B96-9E4C-0540-9F18-AE407966BD01}"/>
              </a:ext>
            </a:extLst>
          </p:cNvPr>
          <p:cNvSpPr/>
          <p:nvPr/>
        </p:nvSpPr>
        <p:spPr>
          <a:xfrm>
            <a:off x="7548081" y="275115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搜狗文本分类语料库迷你版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├──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体育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1.txt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2.txt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3.txt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├──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健康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├──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军事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├──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教育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│   └── ...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└── </a:t>
            </a:r>
            <a:r>
              <a:rPr lang="zh-CN" alt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汽车</a:t>
            </a:r>
            <a:b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   └── ...</a:t>
            </a:r>
          </a:p>
        </p:txBody>
      </p:sp>
    </p:spTree>
    <p:extLst>
      <p:ext uri="{BB962C8B-B14F-4D97-AF65-F5344CB8AC3E}">
        <p14:creationId xmlns:p14="http://schemas.microsoft.com/office/powerpoint/2010/main" val="106358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10.1.1 </a:t>
            </a:r>
            <a:r>
              <a:rPr lang="zh-CN" altLang="en-US" b="1" dirty="0"/>
              <a:t>聚类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579F66-77CA-6241-879A-F8EF6F455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b="1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EF6E4C6-EA82-AC46-BF03-ACC555DA8C9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911831" y="1825625"/>
            <a:ext cx="10441969" cy="453231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43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10.5.3 </a:t>
            </a:r>
            <a:r>
              <a:rPr lang="zh-CN" altLang="en-US" b="1" dirty="0"/>
              <a:t>评测试验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87395829-E21A-2B47-A54B-412F96D9B5F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90103691"/>
                  </p:ext>
                </p:extLst>
              </p:nvPr>
            </p:nvGraphicFramePr>
            <p:xfrm>
              <a:off x="3016321" y="3083719"/>
              <a:ext cx="5922195" cy="939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974065">
                      <a:extLst>
                        <a:ext uri="{9D8B030D-6E8A-4147-A177-3AD203B41FA5}">
                          <a16:colId xmlns:a16="http://schemas.microsoft.com/office/drawing/2014/main" val="1585084467"/>
                        </a:ext>
                      </a:extLst>
                    </a:gridCol>
                    <a:gridCol w="1974065">
                      <a:extLst>
                        <a:ext uri="{9D8B030D-6E8A-4147-A177-3AD203B41FA5}">
                          <a16:colId xmlns:a16="http://schemas.microsoft.com/office/drawing/2014/main" val="2816796476"/>
                        </a:ext>
                      </a:extLst>
                    </a:gridCol>
                    <a:gridCol w="1974065">
                      <a:extLst>
                        <a:ext uri="{9D8B030D-6E8A-4147-A177-3AD203B41FA5}">
                          <a16:colId xmlns:a16="http://schemas.microsoft.com/office/drawing/2014/main" val="38866755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耗时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46211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均值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83.74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67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44126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重复二分聚类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85.58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24</a:t>
                          </a:r>
                          <a:r>
                            <a:rPr lang="en-US" sz="2000" dirty="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2565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87395829-E21A-2B47-A54B-412F96D9B5F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90103691"/>
                  </p:ext>
                </p:extLst>
              </p:nvPr>
            </p:nvGraphicFramePr>
            <p:xfrm>
              <a:off x="3016321" y="3083719"/>
              <a:ext cx="5922195" cy="939800"/>
            </p:xfrm>
            <a:graphic>
              <a:graphicData uri="http://schemas.openxmlformats.org/drawingml/2006/table">
                <a:tbl>
                  <a:tblPr firstRow="1" firstCol="1" lastRow="1" lastCol="1"/>
                  <a:tblGrid>
                    <a:gridCol w="1974065">
                      <a:extLst>
                        <a:ext uri="{9D8B030D-6E8A-4147-A177-3AD203B41FA5}">
                          <a16:colId xmlns:a16="http://schemas.microsoft.com/office/drawing/2014/main" val="1585084467"/>
                        </a:ext>
                      </a:extLst>
                    </a:gridCol>
                    <a:gridCol w="1974065">
                      <a:extLst>
                        <a:ext uri="{9D8B030D-6E8A-4147-A177-3AD203B41FA5}">
                          <a16:colId xmlns:a16="http://schemas.microsoft.com/office/drawing/2014/main" val="2816796476"/>
                        </a:ext>
                      </a:extLst>
                    </a:gridCol>
                    <a:gridCol w="1974065">
                      <a:extLst>
                        <a:ext uri="{9D8B030D-6E8A-4147-A177-3AD203B41FA5}">
                          <a16:colId xmlns:a16="http://schemas.microsoft.com/office/drawing/2014/main" val="388667552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45" t="-19231" r="-100645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耗时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462112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i="1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zh-CN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均值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83.74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67</a:t>
                          </a: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1441261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重复二分聚类</a:t>
                          </a:r>
                          <a:endParaRPr lang="en-US" sz="200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85.58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80"/>
                            </a:spcBef>
                            <a:spcAft>
                              <a:spcPts val="180"/>
                            </a:spcAft>
                          </a:pPr>
                          <a:r>
                            <a:rPr lang="en-US" sz="2000" dirty="0">
                              <a:effectLst/>
                              <a:latin typeface="Cambria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24</a:t>
                          </a:r>
                          <a:r>
                            <a:rPr lang="en-US" sz="2000" dirty="0">
                              <a:effectLst/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a:t>秒</a:t>
                          </a:r>
                          <a:endParaRPr lang="en-US" sz="2000" dirty="0">
                            <a:effectLst/>
                            <a:latin typeface="Cambria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2565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65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10.6 </a:t>
            </a:r>
            <a:r>
              <a:rPr lang="zh-CN" altLang="en-US" b="1" dirty="0"/>
              <a:t>总结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无监督学习 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i="1" dirty="0">
                <a:latin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均值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重复二分聚类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词袋模型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文档向量</a:t>
            </a:r>
            <a:endParaRPr 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C79A7B-1083-884E-845F-C88D410FB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0" y="762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10.1.2 </a:t>
            </a:r>
            <a:r>
              <a:rPr lang="zh-CN" altLang="en-US" b="1" dirty="0"/>
              <a:t>聚类的应用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/>
              <a:t>数据预处理</a:t>
            </a:r>
            <a:endParaRPr lang="en-US" altLang="zh-CN" dirty="0"/>
          </a:p>
          <a:p>
            <a:pPr>
              <a:spcAft>
                <a:spcPts val="1000"/>
              </a:spcAft>
            </a:pPr>
            <a:r>
              <a:rPr lang="zh-CN" altLang="en-US" dirty="0"/>
              <a:t>排重</a:t>
            </a:r>
            <a:endParaRPr lang="en-US" altLang="zh-CN" dirty="0"/>
          </a:p>
          <a:p>
            <a:pPr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大众化推荐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人工抽查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92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10.1.3 </a:t>
            </a:r>
            <a:r>
              <a:rPr lang="zh-CN" altLang="en-US" b="1" dirty="0"/>
              <a:t>文本聚类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文本聚类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text clustering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，也称文档聚类或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document clustering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）指的是对文档进行的聚类分析</a:t>
            </a:r>
            <a:r>
              <a:rPr lang="en-US" dirty="0"/>
              <a:t> </a:t>
            </a:r>
          </a:p>
          <a:p>
            <a:pPr lvl="1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改善搜索结果</a:t>
            </a:r>
            <a:endParaRPr lang="en-US" altLang="zh-CN" dirty="0"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pPr lvl="1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生成同义词</a:t>
            </a:r>
            <a:r>
              <a:rPr lang="en-US" dirty="0"/>
              <a:t> 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10.2 </a:t>
            </a:r>
            <a:r>
              <a:rPr lang="zh-CN" altLang="en-US" b="1" dirty="0"/>
              <a:t>文档的特征提取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究竟如何将一篇文档表示为一个向量呢？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9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10.2.1 </a:t>
            </a:r>
            <a:r>
              <a:rPr lang="zh-CN" altLang="en-US" b="1" dirty="0"/>
              <a:t>词袋模型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17830-F7E2-4249-9970-B84143D4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6726" cy="435133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词袋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（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bag-of-words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）是信息检索与自然语言处理中最常用的文档表示模型，它将文档想象为一个装有词语的袋子，通过袋子中每种词语的计数等统计量将文档表示为向量</a:t>
            </a:r>
            <a:endParaRPr lang="en-US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B5174900-4581-2F47-89B2-C93AA50D18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7420928" y="1646238"/>
            <a:ext cx="4090035" cy="41433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432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10.2.1 </a:t>
            </a:r>
            <a:r>
              <a:rPr lang="zh-CN" altLang="en-US" b="1" dirty="0"/>
              <a:t>词袋模型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《</a:t>
            </a:r>
            <a:r>
              <a:rPr lang="zh-CN" altLang="en-US" dirty="0">
                <a:hlinkClick r:id="rId3"/>
              </a:rPr>
              <a:t>自然语言处理入门</a:t>
            </a:r>
            <a:r>
              <a:rPr lang="en-US" altLang="zh-CN" dirty="0">
                <a:hlinkClick r:id="rId3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83F8C01-1841-3743-B7AD-794413F130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人吃鱼。</a:t>
                </a:r>
                <a:br>
                  <a:rPr lang="en-US" dirty="0"/>
                </a:br>
                <a:r>
                  <a:rPr lang="zh-CN" altLang="en-US" dirty="0"/>
                  <a:t>美味好吃！</a:t>
                </a:r>
                <a:endParaRPr lang="en-US" dirty="0"/>
              </a:p>
              <a:p>
                <a:r>
                  <a:rPr lang="zh-CN" altLang="en-US" dirty="0"/>
                  <a:t>人</a:t>
                </a:r>
                <a:r>
                  <a:rPr lang="en-US" dirty="0"/>
                  <a:t>=1</a:t>
                </a:r>
                <a:br>
                  <a:rPr lang="en-US" dirty="0"/>
                </a:br>
                <a:r>
                  <a:rPr lang="zh-CN" altLang="en-US" dirty="0"/>
                  <a:t>吃</a:t>
                </a:r>
                <a:r>
                  <a:rPr lang="en-US" dirty="0"/>
                  <a:t>=1</a:t>
                </a:r>
                <a:br>
                  <a:rPr lang="en-US" dirty="0"/>
                </a:br>
                <a:r>
                  <a:rPr lang="zh-CN" altLang="en-US" dirty="0"/>
                  <a:t>鱼</a:t>
                </a:r>
                <a:r>
                  <a:rPr lang="en-US" dirty="0"/>
                  <a:t>=1</a:t>
                </a:r>
                <a:br>
                  <a:rPr lang="en-US" dirty="0"/>
                </a:br>
                <a:r>
                  <a:rPr lang="zh-CN" altLang="en-US" dirty="0"/>
                  <a:t>美味</a:t>
                </a:r>
                <a:r>
                  <a:rPr lang="en-US" dirty="0"/>
                  <a:t>=0</a:t>
                </a:r>
                <a:br>
                  <a:rPr lang="en-US" dirty="0"/>
                </a:br>
                <a:r>
                  <a:rPr lang="zh-CN" altLang="en-US" dirty="0"/>
                  <a:t>好</a:t>
                </a:r>
                <a:r>
                  <a:rPr lang="en-US" dirty="0"/>
                  <a:t>=0</a:t>
                </a: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它的词袋向量就是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1,1,1,0,0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83F8C01-1841-3743-B7AD-794413F13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">
            <a:extLst>
              <a:ext uri="{FF2B5EF4-FFF2-40B4-BE49-F238E27FC236}">
                <a16:creationId xmlns:a16="http://schemas.microsoft.com/office/drawing/2014/main" id="{7137C6A8-C5BA-5543-8845-C1488AD48CF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7420928" y="1646238"/>
            <a:ext cx="4090035" cy="41433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271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1420-10D6-8844-8D39-AC3972EC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10.2.2 </a:t>
            </a:r>
            <a:r>
              <a:rPr lang="zh-CN" altLang="en-US" b="1" dirty="0"/>
              <a:t>词袋中的统计指标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0" indent="-342900">
                  <a:spcAft>
                    <a:spcPts val="10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布尔词频：词频非零的话截取为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，否则为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</a:pP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TF-IDF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：参考</a:t>
                </a:r>
                <a:r>
                  <a:rPr 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9.2.2</a:t>
                </a: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节，将每个词语的倒排频次也纳入考虑。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词向量</a:t>
                </a:r>
                <a:r>
                  <a:rPr lang="en-US" dirty="0"/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定义由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个文档组成的集合为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，定义其中第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个文档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的特征向量为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，其计算方式如下：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180"/>
                  </a:spcBef>
                  <a:spcAft>
                    <a:spcPts val="18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TF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TF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TF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TF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表示词表中第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种单词，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为词表大小。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TF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表示单词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在文档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中的出现次数，缩放向量使得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∥=1</m:t>
                    </m:r>
                  </m:oMath>
                </a14:m>
                <a:r>
                  <a:rPr lang="zh-CN" altLang="en-US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。</a:t>
                </a:r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17830-F7E2-4249-9970-B84143D4A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21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85AE-8204-3149-80EB-977453C0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hlinkClick r:id="rId4"/>
              </a:rPr>
              <a:t>《</a:t>
            </a:r>
            <a:r>
              <a:rPr lang="zh-CN" altLang="en-US" dirty="0">
                <a:hlinkClick r:id="rId4"/>
              </a:rPr>
              <a:t>自然语言处理入门</a:t>
            </a:r>
            <a:r>
              <a:rPr lang="en-US" altLang="zh-CN" dirty="0">
                <a:hlinkClick r:id="rId4"/>
              </a:rPr>
              <a:t>》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10BCE41-2D21-2542-BDE7-B865E983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0963" y="6198393"/>
            <a:ext cx="681037" cy="6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05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1609</Words>
  <Application>Microsoft Office PowerPoint</Application>
  <PresentationFormat>宽屏</PresentationFormat>
  <Paragraphs>261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SimSun</vt:lpstr>
      <vt:lpstr>Arial</vt:lpstr>
      <vt:lpstr>Calibri</vt:lpstr>
      <vt:lpstr>Cambria</vt:lpstr>
      <vt:lpstr>Cambria Math</vt:lpstr>
      <vt:lpstr>Consolas</vt:lpstr>
      <vt:lpstr>Office Theme</vt:lpstr>
      <vt:lpstr>第十章 文本聚类</vt:lpstr>
      <vt:lpstr>10.1.1 聚类</vt:lpstr>
      <vt:lpstr>10.1.1 聚类</vt:lpstr>
      <vt:lpstr>10.1.2 聚类的应用</vt:lpstr>
      <vt:lpstr>10.1.3 文本聚类</vt:lpstr>
      <vt:lpstr>10.2 文档的特征提取</vt:lpstr>
      <vt:lpstr>10.2.1 词袋模型</vt:lpstr>
      <vt:lpstr>10.2.1 词袋模型</vt:lpstr>
      <vt:lpstr>10.2.2 词袋中的统计指标</vt:lpstr>
      <vt:lpstr>10.3 k均值算法</vt:lpstr>
      <vt:lpstr>10.3.1 基本原理</vt:lpstr>
      <vt:lpstr>10.3.1 基本原理</vt:lpstr>
      <vt:lpstr>10.3.1 基本原理</vt:lpstr>
      <vt:lpstr>10.3.1 基本原理</vt:lpstr>
      <vt:lpstr>10.3.2 初始质心的选取</vt:lpstr>
      <vt:lpstr>10.3.3 更快的准则函数</vt:lpstr>
      <vt:lpstr>10.3.3 更快的准则函数</vt:lpstr>
      <vt:lpstr>10.3.3 更快的准则函数</vt:lpstr>
      <vt:lpstr>10.3.4 实现</vt:lpstr>
      <vt:lpstr>10.3.4 实现</vt:lpstr>
      <vt:lpstr>10.4 重复二分聚类算法</vt:lpstr>
      <vt:lpstr>10.4.1 基本原理</vt:lpstr>
      <vt:lpstr>10.4.1 基本原理</vt:lpstr>
      <vt:lpstr>10.4.2 自动判断聚类个数k</vt:lpstr>
      <vt:lpstr>10.4.3 实现</vt:lpstr>
      <vt:lpstr>10.5 标准化评测</vt:lpstr>
      <vt:lpstr>­10.5.1 P、R和F_1值</vt:lpstr>
      <vt:lpstr>10.5 标准化评测</vt:lpstr>
      <vt:lpstr>10.5.2 语料库</vt:lpstr>
      <vt:lpstr>10.5.3 评测试验</vt:lpstr>
      <vt:lpstr>10.6 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韩 和</dc:creator>
  <cp:lastModifiedBy>David yonggang</cp:lastModifiedBy>
  <cp:revision>402</cp:revision>
  <dcterms:created xsi:type="dcterms:W3CDTF">2019-10-06T17:25:52Z</dcterms:created>
  <dcterms:modified xsi:type="dcterms:W3CDTF">2020-06-29T16:39:03Z</dcterms:modified>
</cp:coreProperties>
</file>